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6"/>
  </p:notesMasterIdLst>
  <p:sldIdLst>
    <p:sldId id="256" r:id="rId2"/>
    <p:sldId id="257" r:id="rId3"/>
    <p:sldId id="263" r:id="rId4"/>
    <p:sldId id="264" r:id="rId5"/>
    <p:sldId id="258" r:id="rId6"/>
    <p:sldId id="259" r:id="rId7"/>
    <p:sldId id="260" r:id="rId8"/>
    <p:sldId id="261" r:id="rId9"/>
    <p:sldId id="266" r:id="rId10"/>
    <p:sldId id="267" r:id="rId11"/>
    <p:sldId id="268" r:id="rId12"/>
    <p:sldId id="269" r:id="rId13"/>
    <p:sldId id="262"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77544" autoAdjust="0"/>
  </p:normalViewPr>
  <p:slideViewPr>
    <p:cSldViewPr>
      <p:cViewPr varScale="1">
        <p:scale>
          <a:sx n="67" d="100"/>
          <a:sy n="67" d="100"/>
        </p:scale>
        <p:origin x="-6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5DED8-D323-4323-9EAC-4CCB9EB6AB65}" type="datetimeFigureOut">
              <a:rPr lang="en-US" smtClean="0"/>
              <a:pPr/>
              <a:t>11/15/2007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59AFC5-F859-4A7A-99A0-1446167C4E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59AFC5-F859-4A7A-99A0-1446167C4EE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59AFC5-F859-4A7A-99A0-1446167C4EE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04EF700-A8D6-4AD4-9F4A-9D3AC1ED441B}" type="datetime1">
              <a:rPr lang="en-US" smtClean="0"/>
              <a:pPr/>
              <a:t>11/15/2007</a:t>
            </a:fld>
            <a:endParaRPr lang="en-US"/>
          </a:p>
        </p:txBody>
      </p:sp>
      <p:sp>
        <p:nvSpPr>
          <p:cNvPr id="20" name="Footer Placeholder 19"/>
          <p:cNvSpPr>
            <a:spLocks noGrp="1"/>
          </p:cNvSpPr>
          <p:nvPr>
            <p:ph type="ftr" sz="quarter" idx="11"/>
          </p:nvPr>
        </p:nvSpPr>
        <p:spPr/>
        <p:txBody>
          <a:bodyPr/>
          <a:lstStyle>
            <a:extLst/>
          </a:lstStyle>
          <a:p>
            <a:r>
              <a:rPr lang="en-US" smtClean="0"/>
              <a:t>Hrafnhildur B &amp; Sandra M</a:t>
            </a:r>
            <a:endParaRPr lang="en-US"/>
          </a:p>
        </p:txBody>
      </p:sp>
      <p:sp>
        <p:nvSpPr>
          <p:cNvPr id="10" name="Slide Number Placeholder 9"/>
          <p:cNvSpPr>
            <a:spLocks noGrp="1"/>
          </p:cNvSpPr>
          <p:nvPr>
            <p:ph type="sldNum" sz="quarter" idx="12"/>
          </p:nvPr>
        </p:nvSpPr>
        <p:spPr/>
        <p:txBody>
          <a:bodyPr/>
          <a:lstStyle>
            <a:extLst/>
          </a:lstStyle>
          <a:p>
            <a:fld id="{AD3500A3-9775-499E-8514-92AD084F0D9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47E120-59B4-4C6A-B60B-66E8B1080930}" type="datetime1">
              <a:rPr lang="en-US" smtClean="0"/>
              <a:pPr/>
              <a:t>11/15/2007</a:t>
            </a:fld>
            <a:endParaRPr lang="en-US"/>
          </a:p>
        </p:txBody>
      </p:sp>
      <p:sp>
        <p:nvSpPr>
          <p:cNvPr id="5" name="Footer Placeholder 4"/>
          <p:cNvSpPr>
            <a:spLocks noGrp="1"/>
          </p:cNvSpPr>
          <p:nvPr>
            <p:ph type="ftr" sz="quarter" idx="11"/>
          </p:nvPr>
        </p:nvSpPr>
        <p:spPr/>
        <p:txBody>
          <a:bodyPr/>
          <a:lstStyle>
            <a:extLst/>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B4AC3B-50E0-4F98-AEA0-74956E2BE063}" type="datetime1">
              <a:rPr lang="en-US" smtClean="0"/>
              <a:pPr/>
              <a:t>11/15/2007</a:t>
            </a:fld>
            <a:endParaRPr lang="en-US"/>
          </a:p>
        </p:txBody>
      </p:sp>
      <p:sp>
        <p:nvSpPr>
          <p:cNvPr id="5" name="Footer Placeholder 4"/>
          <p:cNvSpPr>
            <a:spLocks noGrp="1"/>
          </p:cNvSpPr>
          <p:nvPr>
            <p:ph type="ftr" sz="quarter" idx="11"/>
          </p:nvPr>
        </p:nvSpPr>
        <p:spPr/>
        <p:txBody>
          <a:bodyPr/>
          <a:lstStyle>
            <a:extLst/>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88EA1C-2A90-45EA-9485-B339F7D0C773}" type="datetime1">
              <a:rPr lang="en-US" smtClean="0"/>
              <a:pPr/>
              <a:t>11/15/2007</a:t>
            </a:fld>
            <a:endParaRPr lang="en-US"/>
          </a:p>
        </p:txBody>
      </p:sp>
      <p:sp>
        <p:nvSpPr>
          <p:cNvPr id="5" name="Footer Placeholder 4"/>
          <p:cNvSpPr>
            <a:spLocks noGrp="1"/>
          </p:cNvSpPr>
          <p:nvPr>
            <p:ph type="ftr" sz="quarter" idx="11"/>
          </p:nvPr>
        </p:nvSpPr>
        <p:spPr/>
        <p:txBody>
          <a:bodyPr/>
          <a:lstStyle>
            <a:extLst/>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5AA5B0-8942-4F72-BABE-E92997BBC490}" type="datetime1">
              <a:rPr lang="en-US" smtClean="0"/>
              <a:pPr/>
              <a:t>11/15/2007</a:t>
            </a:fld>
            <a:endParaRPr lang="en-US"/>
          </a:p>
        </p:txBody>
      </p:sp>
      <p:sp>
        <p:nvSpPr>
          <p:cNvPr id="5" name="Footer Placeholder 4"/>
          <p:cNvSpPr>
            <a:spLocks noGrp="1"/>
          </p:cNvSpPr>
          <p:nvPr>
            <p:ph type="ftr" sz="quarter" idx="11"/>
          </p:nvPr>
        </p:nvSpPr>
        <p:spPr/>
        <p:txBody>
          <a:bodyPr/>
          <a:lstStyle>
            <a:extLst/>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extLst/>
          </a:lstStyle>
          <a:p>
            <a:fld id="{AD3500A3-9775-499E-8514-92AD084F0D9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05435A-B4AC-4FCC-987C-999AB7DEFB1C}" type="datetime1">
              <a:rPr lang="en-US" smtClean="0"/>
              <a:pPr/>
              <a:t>11/15/2007</a:t>
            </a:fld>
            <a:endParaRPr lang="en-US"/>
          </a:p>
        </p:txBody>
      </p:sp>
      <p:sp>
        <p:nvSpPr>
          <p:cNvPr id="6" name="Footer Placeholder 5"/>
          <p:cNvSpPr>
            <a:spLocks noGrp="1"/>
          </p:cNvSpPr>
          <p:nvPr>
            <p:ph type="ftr" sz="quarter" idx="11"/>
          </p:nvPr>
        </p:nvSpPr>
        <p:spPr/>
        <p:txBody>
          <a:bodyPr/>
          <a:lstStyle>
            <a:extLst/>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A7030F-D333-4477-A4C3-3E958E6DAE86}" type="datetime1">
              <a:rPr lang="en-US" smtClean="0"/>
              <a:pPr/>
              <a:t>11/15/2007</a:t>
            </a:fld>
            <a:endParaRPr lang="en-US"/>
          </a:p>
        </p:txBody>
      </p:sp>
      <p:sp>
        <p:nvSpPr>
          <p:cNvPr id="8" name="Footer Placeholder 7"/>
          <p:cNvSpPr>
            <a:spLocks noGrp="1"/>
          </p:cNvSpPr>
          <p:nvPr>
            <p:ph type="ftr" sz="quarter" idx="11"/>
          </p:nvPr>
        </p:nvSpPr>
        <p:spPr/>
        <p:txBody>
          <a:bodyPr/>
          <a:lstStyle>
            <a:extLst/>
          </a:lstStyle>
          <a:p>
            <a:r>
              <a:rPr lang="en-US" smtClean="0"/>
              <a:t>Hrafnhildur B &amp; Sandra M</a:t>
            </a:r>
            <a:endParaRPr lang="en-US"/>
          </a:p>
        </p:txBody>
      </p:sp>
      <p:sp>
        <p:nvSpPr>
          <p:cNvPr id="9" name="Slide Number Placeholder 8"/>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14BCDB-E740-44D0-A3E8-AA323EF36509}" type="datetime1">
              <a:rPr lang="en-US" smtClean="0"/>
              <a:pPr/>
              <a:t>11/15/2007</a:t>
            </a:fld>
            <a:endParaRPr lang="en-US"/>
          </a:p>
        </p:txBody>
      </p:sp>
      <p:sp>
        <p:nvSpPr>
          <p:cNvPr id="4" name="Footer Placeholder 3"/>
          <p:cNvSpPr>
            <a:spLocks noGrp="1"/>
          </p:cNvSpPr>
          <p:nvPr>
            <p:ph type="ftr" sz="quarter" idx="11"/>
          </p:nvPr>
        </p:nvSpPr>
        <p:spPr/>
        <p:txBody>
          <a:bodyPr/>
          <a:lstStyle>
            <a:extLst/>
          </a:lstStyle>
          <a:p>
            <a:r>
              <a:rPr lang="en-US" smtClean="0"/>
              <a:t>Hrafnhildur B &amp; Sandra M</a:t>
            </a:r>
            <a:endParaRPr lang="en-US"/>
          </a:p>
        </p:txBody>
      </p:sp>
      <p:sp>
        <p:nvSpPr>
          <p:cNvPr id="5" name="Slide Number Placeholder 4"/>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A82205-CA39-4DE6-969B-2D78960BA8D7}" type="datetime1">
              <a:rPr lang="en-US" smtClean="0"/>
              <a:pPr/>
              <a:t>11/15/2007</a:t>
            </a:fld>
            <a:endParaRPr lang="en-US"/>
          </a:p>
        </p:txBody>
      </p:sp>
      <p:sp>
        <p:nvSpPr>
          <p:cNvPr id="3" name="Footer Placeholder 2"/>
          <p:cNvSpPr>
            <a:spLocks noGrp="1"/>
          </p:cNvSpPr>
          <p:nvPr>
            <p:ph type="ftr" sz="quarter" idx="11"/>
          </p:nvPr>
        </p:nvSpPr>
        <p:spPr/>
        <p:txBody>
          <a:bodyPr/>
          <a:lstStyle>
            <a:extLst/>
          </a:lstStyle>
          <a:p>
            <a:r>
              <a:rPr lang="en-US" smtClean="0"/>
              <a:t>Hrafnhildur B &amp; Sandra M</a:t>
            </a:r>
            <a:endParaRPr lang="en-US"/>
          </a:p>
        </p:txBody>
      </p:sp>
      <p:sp>
        <p:nvSpPr>
          <p:cNvPr id="4" name="Slide Number Placeholder 3"/>
          <p:cNvSpPr>
            <a:spLocks noGrp="1"/>
          </p:cNvSpPr>
          <p:nvPr>
            <p:ph type="sldNum" sz="quarter" idx="12"/>
          </p:nvPr>
        </p:nvSpPr>
        <p:spPr/>
        <p:txBody>
          <a:bodyPr/>
          <a:lstStyle>
            <a:extLst/>
          </a:lstStyle>
          <a:p>
            <a:fld id="{AD3500A3-9775-499E-8514-92AD084F0D9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25B7D5-7B7D-4294-B522-5FAA7389931A}" type="datetime1">
              <a:rPr lang="en-US" smtClean="0"/>
              <a:pPr/>
              <a:t>11/15/2007</a:t>
            </a:fld>
            <a:endParaRPr lang="en-US"/>
          </a:p>
        </p:txBody>
      </p:sp>
      <p:sp>
        <p:nvSpPr>
          <p:cNvPr id="6" name="Footer Placeholder 5"/>
          <p:cNvSpPr>
            <a:spLocks noGrp="1"/>
          </p:cNvSpPr>
          <p:nvPr>
            <p:ph type="ftr" sz="quarter" idx="11"/>
          </p:nvPr>
        </p:nvSpPr>
        <p:spPr/>
        <p:txBody>
          <a:bodyPr/>
          <a:lstStyle>
            <a:extLst/>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extLst/>
          </a:lstStyle>
          <a:p>
            <a:fld id="{AD3500A3-9775-499E-8514-92AD084F0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09E1F22-991F-4950-92BD-2C7BAC516C63}" type="datetime1">
              <a:rPr lang="en-US" smtClean="0"/>
              <a:pPr/>
              <a:t>11/15/2007</a:t>
            </a:fld>
            <a:endParaRPr lang="en-US"/>
          </a:p>
        </p:txBody>
      </p:sp>
      <p:sp>
        <p:nvSpPr>
          <p:cNvPr id="6" name="Footer Placeholder 5"/>
          <p:cNvSpPr>
            <a:spLocks noGrp="1"/>
          </p:cNvSpPr>
          <p:nvPr>
            <p:ph type="ftr" sz="quarter" idx="11"/>
          </p:nvPr>
        </p:nvSpPr>
        <p:spPr/>
        <p:txBody>
          <a:bodyPr/>
          <a:lstStyle>
            <a:extLst/>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extLst/>
          </a:lstStyle>
          <a:p>
            <a:fld id="{AD3500A3-9775-499E-8514-92AD084F0D9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483F41-D29F-4C7A-9BA6-BE03F349FBCB}" type="datetime1">
              <a:rPr lang="en-US" smtClean="0"/>
              <a:pPr/>
              <a:t>11/15/2007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Hrafnhildur B &amp; Sandra M</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D3500A3-9775-499E-8514-92AD084F0D9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214338"/>
            <a:ext cx="7406640" cy="1472184"/>
          </a:xfrm>
        </p:spPr>
        <p:txBody>
          <a:bodyPr/>
          <a:lstStyle/>
          <a:p>
            <a:r>
              <a:rPr lang="is-IS" dirty="0" smtClean="0"/>
              <a:t>Átröskun og tískubransinn!</a:t>
            </a:r>
            <a:endParaRPr lang="en-US" dirty="0"/>
          </a:p>
        </p:txBody>
      </p:sp>
      <p:sp>
        <p:nvSpPr>
          <p:cNvPr id="3" name="Subtitle 2"/>
          <p:cNvSpPr>
            <a:spLocks noGrp="1"/>
          </p:cNvSpPr>
          <p:nvPr>
            <p:ph type="subTitle" idx="1"/>
          </p:nvPr>
        </p:nvSpPr>
        <p:spPr>
          <a:xfrm>
            <a:off x="1500166" y="5105400"/>
            <a:ext cx="7406640" cy="966806"/>
          </a:xfrm>
        </p:spPr>
        <p:txBody>
          <a:bodyPr>
            <a:normAutofit fontScale="70000" lnSpcReduction="20000"/>
          </a:bodyPr>
          <a:lstStyle/>
          <a:p>
            <a:pPr algn="r"/>
            <a:endParaRPr lang="is-IS" sz="2800" dirty="0" smtClean="0"/>
          </a:p>
          <a:p>
            <a:pPr algn="r"/>
            <a:endParaRPr lang="is-IS" sz="2800" dirty="0" smtClean="0"/>
          </a:p>
          <a:p>
            <a:pPr algn="r"/>
            <a:r>
              <a:rPr lang="is-IS" sz="2800" dirty="0" smtClean="0"/>
              <a:t>Hrafnhildur </a:t>
            </a:r>
            <a:r>
              <a:rPr lang="is-IS" sz="2800" dirty="0" smtClean="0"/>
              <a:t>B &amp; Sandra María</a:t>
            </a:r>
            <a:endParaRPr lang="en-US" sz="2800" dirty="0"/>
          </a:p>
        </p:txBody>
      </p:sp>
      <p:pic>
        <p:nvPicPr>
          <p:cNvPr id="169986" name="Picture 2" descr="http://nuttre.files.wordpress.com/2007/07/la_anorexia_1.jpg"/>
          <p:cNvPicPr>
            <a:picLocks noChangeAspect="1" noChangeArrowheads="1"/>
          </p:cNvPicPr>
          <p:nvPr/>
        </p:nvPicPr>
        <p:blipFill>
          <a:blip r:embed="rId3"/>
          <a:srcRect/>
          <a:stretch>
            <a:fillRect/>
          </a:stretch>
        </p:blipFill>
        <p:spPr bwMode="auto">
          <a:xfrm>
            <a:off x="2928926" y="1428736"/>
            <a:ext cx="4572031" cy="4000528"/>
          </a:xfrm>
          <a:prstGeom prst="rect">
            <a:avLst/>
          </a:prstGeom>
          <a:noFill/>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9986"/>
                                        </p:tgtEl>
                                        <p:attrNameLst>
                                          <p:attrName>style.visibility</p:attrName>
                                        </p:attrNameLst>
                                      </p:cBhvr>
                                      <p:to>
                                        <p:strVal val="visible"/>
                                      </p:to>
                                    </p:set>
                                    <p:anim calcmode="lin" valueType="num">
                                      <p:cBhvr additive="base">
                                        <p:cTn id="12" dur="500" fill="hold"/>
                                        <p:tgtEl>
                                          <p:spTgt spid="169986"/>
                                        </p:tgtEl>
                                        <p:attrNameLst>
                                          <p:attrName>ppt_x</p:attrName>
                                        </p:attrNameLst>
                                      </p:cBhvr>
                                      <p:tavLst>
                                        <p:tav tm="0">
                                          <p:val>
                                            <p:strVal val="#ppt_x"/>
                                          </p:val>
                                        </p:tav>
                                        <p:tav tm="100000">
                                          <p:val>
                                            <p:strVal val="#ppt_x"/>
                                          </p:val>
                                        </p:tav>
                                      </p:tavLst>
                                    </p:anim>
                                    <p:anim calcmode="lin" valueType="num">
                                      <p:cBhvr additive="base">
                                        <p:cTn id="13" dur="500" fill="hold"/>
                                        <p:tgtEl>
                                          <p:spTgt spid="1699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Hvað annað getur spilað inní?</a:t>
            </a:r>
            <a:endParaRPr lang="en-US" dirty="0"/>
          </a:p>
        </p:txBody>
      </p:sp>
      <p:sp>
        <p:nvSpPr>
          <p:cNvPr id="3" name="Content Placeholder 2"/>
          <p:cNvSpPr>
            <a:spLocks noGrp="1"/>
          </p:cNvSpPr>
          <p:nvPr>
            <p:ph idx="1"/>
          </p:nvPr>
        </p:nvSpPr>
        <p:spPr/>
        <p:txBody>
          <a:bodyPr>
            <a:normAutofit fontScale="92500" lnSpcReduction="10000"/>
          </a:bodyPr>
          <a:lstStyle/>
          <a:p>
            <a:r>
              <a:rPr lang="is-IS" dirty="0" smtClean="0"/>
              <a:t>Árið 1950 var gerð rannsókn á 36 hermönnum, matarskammturinn þeirra var minnkaður um helming.</a:t>
            </a:r>
          </a:p>
          <a:p>
            <a:r>
              <a:rPr lang="is-IS" dirty="0" smtClean="0"/>
              <a:t>Einkennin við “sveltinu” voru fljót að koma og undir endann, þremur mánuðum seinna, voru þeir allir komnir með </a:t>
            </a:r>
            <a:r>
              <a:rPr lang="is-IS" dirty="0" err="1" smtClean="0"/>
              <a:t>átröskunar</a:t>
            </a:r>
            <a:r>
              <a:rPr lang="is-IS" dirty="0" smtClean="0"/>
              <a:t> einkenni, </a:t>
            </a:r>
            <a:r>
              <a:rPr lang="is-IS" dirty="0" err="1" smtClean="0"/>
              <a:t>s.s</a:t>
            </a:r>
            <a:r>
              <a:rPr lang="is-IS" dirty="0" smtClean="0"/>
              <a:t> kvíða, þunglyndi, skömm yfir að borða o.s.frv.</a:t>
            </a:r>
            <a:br>
              <a:rPr lang="is-IS" dirty="0" smtClean="0"/>
            </a:br>
            <a:r>
              <a:rPr lang="is-IS" dirty="0" smtClean="0"/>
              <a:t>Þeir fengu mat á heilann og skömmuðust sín fyrir að svindla á prógramminu og köstuðu oft upp og/eða drógu sig í hlé.</a:t>
            </a:r>
            <a:endParaRPr lang="en-US" dirty="0"/>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10</a:t>
            </a:fld>
            <a:endParaRPr lang="en-US"/>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Hvað annað getur spilað inní? Frh.</a:t>
            </a:r>
            <a:endParaRPr lang="en-US" dirty="0"/>
          </a:p>
        </p:txBody>
      </p:sp>
      <p:sp>
        <p:nvSpPr>
          <p:cNvPr id="3" name="Content Placeholder 2"/>
          <p:cNvSpPr>
            <a:spLocks noGrp="1"/>
          </p:cNvSpPr>
          <p:nvPr>
            <p:ph idx="1"/>
          </p:nvPr>
        </p:nvSpPr>
        <p:spPr/>
        <p:txBody>
          <a:bodyPr>
            <a:normAutofit/>
          </a:bodyPr>
          <a:lstStyle/>
          <a:p>
            <a:r>
              <a:rPr lang="is-IS" dirty="0" smtClean="0"/>
              <a:t>Átröskun er ekki aðeins huglægt, kemur ekki einungis vegna lélegrar sjálfsmyndar.</a:t>
            </a:r>
            <a:br>
              <a:rPr lang="is-IS" dirty="0" smtClean="0"/>
            </a:br>
            <a:r>
              <a:rPr lang="is-IS" dirty="0" smtClean="0"/>
              <a:t>Eins og sjá má af þessari rannsókn getur minnkaður matarskammtur orðið til þess að </a:t>
            </a:r>
            <a:r>
              <a:rPr lang="is-IS" dirty="0" err="1" smtClean="0"/>
              <a:t>átröskun</a:t>
            </a:r>
            <a:r>
              <a:rPr lang="is-IS" dirty="0" smtClean="0"/>
              <a:t> og/eða </a:t>
            </a:r>
            <a:r>
              <a:rPr lang="is-IS" dirty="0" err="1" smtClean="0"/>
              <a:t>búlemía</a:t>
            </a:r>
            <a:r>
              <a:rPr lang="is-IS" dirty="0" smtClean="0"/>
              <a:t> verður til.</a:t>
            </a:r>
            <a:r>
              <a:rPr lang="en-US" dirty="0" smtClean="0"/>
              <a:t/>
            </a:r>
            <a:br>
              <a:rPr lang="en-US" dirty="0" smtClean="0"/>
            </a:br>
            <a:r>
              <a:rPr lang="en-US" dirty="0" err="1" smtClean="0"/>
              <a:t>Líkaminn</a:t>
            </a:r>
            <a:r>
              <a:rPr lang="en-US" dirty="0" smtClean="0"/>
              <a:t> </a:t>
            </a:r>
            <a:r>
              <a:rPr lang="en-US" dirty="0" err="1" smtClean="0"/>
              <a:t>venst</a:t>
            </a:r>
            <a:r>
              <a:rPr lang="en-US" dirty="0" smtClean="0"/>
              <a:t>  </a:t>
            </a:r>
            <a:r>
              <a:rPr lang="en-US" dirty="0" err="1" smtClean="0"/>
              <a:t>minni</a:t>
            </a:r>
            <a:r>
              <a:rPr lang="en-US" dirty="0" smtClean="0"/>
              <a:t> </a:t>
            </a:r>
            <a:r>
              <a:rPr lang="en-US" dirty="0" err="1" smtClean="0"/>
              <a:t>matarskömmtum</a:t>
            </a:r>
            <a:r>
              <a:rPr lang="en-US" dirty="0" smtClean="0"/>
              <a:t> </a:t>
            </a:r>
            <a:r>
              <a:rPr lang="en-US" dirty="0" err="1" smtClean="0"/>
              <a:t>og</a:t>
            </a:r>
            <a:r>
              <a:rPr lang="en-US" dirty="0" smtClean="0"/>
              <a:t> </a:t>
            </a:r>
            <a:r>
              <a:rPr lang="en-US" dirty="0" err="1" smtClean="0"/>
              <a:t>neitar</a:t>
            </a:r>
            <a:r>
              <a:rPr lang="en-US" dirty="0" smtClean="0"/>
              <a:t> </a:t>
            </a:r>
            <a:r>
              <a:rPr lang="en-US" dirty="0" err="1" smtClean="0"/>
              <a:t>að</a:t>
            </a:r>
            <a:r>
              <a:rPr lang="en-US" dirty="0" smtClean="0"/>
              <a:t> taka á </a:t>
            </a:r>
            <a:r>
              <a:rPr lang="en-US" dirty="0" err="1" smtClean="0"/>
              <a:t>móti</a:t>
            </a:r>
            <a:r>
              <a:rPr lang="en-US" dirty="0" smtClean="0"/>
              <a:t> “</a:t>
            </a:r>
            <a:r>
              <a:rPr lang="en-US" dirty="0" err="1" smtClean="0"/>
              <a:t>gömlu</a:t>
            </a:r>
            <a:r>
              <a:rPr lang="en-US" dirty="0" smtClean="0"/>
              <a:t>” </a:t>
            </a:r>
            <a:r>
              <a:rPr lang="en-US" dirty="0" err="1" smtClean="0"/>
              <a:t>matarvenjunum</a:t>
            </a:r>
            <a:r>
              <a:rPr lang="en-US" dirty="0" smtClean="0"/>
              <a:t> </a:t>
            </a:r>
            <a:r>
              <a:rPr lang="en-US" dirty="0" err="1" smtClean="0"/>
              <a:t>aftur</a:t>
            </a:r>
            <a:r>
              <a:rPr lang="en-US" dirty="0" smtClean="0"/>
              <a:t>, </a:t>
            </a:r>
            <a:r>
              <a:rPr lang="en-US" dirty="0" err="1" smtClean="0"/>
              <a:t>sem</a:t>
            </a:r>
            <a:r>
              <a:rPr lang="en-US" dirty="0" smtClean="0"/>
              <a:t> </a:t>
            </a:r>
            <a:r>
              <a:rPr lang="en-US" dirty="0" err="1" smtClean="0"/>
              <a:t>og</a:t>
            </a:r>
            <a:r>
              <a:rPr lang="en-US" dirty="0" smtClean="0"/>
              <a:t> </a:t>
            </a:r>
            <a:r>
              <a:rPr lang="en-US" dirty="0" err="1" smtClean="0"/>
              <a:t>getur</a:t>
            </a:r>
            <a:r>
              <a:rPr lang="en-US" dirty="0" smtClean="0"/>
              <a:t> </a:t>
            </a:r>
            <a:r>
              <a:rPr lang="en-US" dirty="0" err="1" smtClean="0"/>
              <a:t>leitt</a:t>
            </a:r>
            <a:r>
              <a:rPr lang="en-US" dirty="0" smtClean="0"/>
              <a:t> </a:t>
            </a:r>
            <a:r>
              <a:rPr lang="en-US" dirty="0" err="1" smtClean="0"/>
              <a:t>til</a:t>
            </a:r>
            <a:r>
              <a:rPr lang="en-US" dirty="0" smtClean="0"/>
              <a:t> </a:t>
            </a:r>
            <a:r>
              <a:rPr lang="en-US" dirty="0" err="1" smtClean="0"/>
              <a:t>átraskanna</a:t>
            </a:r>
            <a:r>
              <a:rPr lang="en-US" dirty="0" smtClean="0"/>
              <a:t>. </a:t>
            </a:r>
            <a:endParaRPr lang="is-IS" dirty="0" smtClean="0"/>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11</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Hvað annað getur spilað inní? Frh.</a:t>
            </a:r>
            <a:endParaRPr lang="en-US" dirty="0"/>
          </a:p>
        </p:txBody>
      </p:sp>
      <p:sp>
        <p:nvSpPr>
          <p:cNvPr id="3" name="Content Placeholder 2"/>
          <p:cNvSpPr>
            <a:spLocks noGrp="1"/>
          </p:cNvSpPr>
          <p:nvPr>
            <p:ph idx="1"/>
          </p:nvPr>
        </p:nvSpPr>
        <p:spPr/>
        <p:txBody>
          <a:bodyPr>
            <a:normAutofit fontScale="92500"/>
          </a:bodyPr>
          <a:lstStyle/>
          <a:p>
            <a:r>
              <a:rPr lang="is-IS" dirty="0" smtClean="0"/>
              <a:t>Í sjónvarpinu, blöðum, tímaritum og annars konar auglýsingum lesum við um </a:t>
            </a:r>
            <a:r>
              <a:rPr lang="is-IS" dirty="0" err="1" smtClean="0"/>
              <a:t>Hydroxy</a:t>
            </a:r>
            <a:r>
              <a:rPr lang="is-IS" dirty="0" smtClean="0"/>
              <a:t> </a:t>
            </a:r>
            <a:r>
              <a:rPr lang="is-IS" dirty="0" err="1" smtClean="0"/>
              <a:t>Cut</a:t>
            </a:r>
            <a:r>
              <a:rPr lang="is-IS" dirty="0" smtClean="0"/>
              <a:t>, </a:t>
            </a:r>
            <a:r>
              <a:rPr lang="is-IS" dirty="0" err="1" smtClean="0"/>
              <a:t>Herbalife</a:t>
            </a:r>
            <a:r>
              <a:rPr lang="is-IS" dirty="0" smtClean="0"/>
              <a:t>, </a:t>
            </a:r>
            <a:r>
              <a:rPr lang="is-IS" dirty="0" err="1" smtClean="0"/>
              <a:t>næringadrykki</a:t>
            </a:r>
            <a:r>
              <a:rPr lang="is-IS" dirty="0" smtClean="0"/>
              <a:t> o.s.frv.</a:t>
            </a:r>
            <a:br>
              <a:rPr lang="is-IS" dirty="0" smtClean="0"/>
            </a:br>
            <a:r>
              <a:rPr lang="is-IS" dirty="0" smtClean="0"/>
              <a:t/>
            </a:r>
            <a:br>
              <a:rPr lang="is-IS" dirty="0" smtClean="0"/>
            </a:br>
            <a:r>
              <a:rPr lang="is-IS" dirty="0" smtClean="0"/>
              <a:t>Þetta er talið stórhættulegt þar sem að eðlilegum matarvenjum er ýtt til hliðar og er hugsað um fátt annað en hitaeiningar og mataræði og oft eru </a:t>
            </a:r>
            <a:r>
              <a:rPr lang="is-IS" dirty="0" err="1" smtClean="0"/>
              <a:t>megranir</a:t>
            </a:r>
            <a:r>
              <a:rPr lang="is-IS" dirty="0" smtClean="0"/>
              <a:t> fyrstu skrefin í átt að óheilbrigðri hugsun um eigin líkama.</a:t>
            </a:r>
            <a:endParaRPr lang="en-US" dirty="0"/>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12</a:t>
            </a:fld>
            <a:endParaRPr 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s-IS" dirty="0" smtClean="0"/>
              <a:t>Hvernig má losna við </a:t>
            </a:r>
            <a:r>
              <a:rPr lang="is-IS" dirty="0" err="1" smtClean="0"/>
              <a:t>átröskun</a:t>
            </a:r>
            <a:r>
              <a:rPr lang="is-IS" dirty="0" smtClean="0"/>
              <a:t>?</a:t>
            </a:r>
            <a:endParaRPr lang="en-US" dirty="0"/>
          </a:p>
        </p:txBody>
      </p:sp>
      <p:sp>
        <p:nvSpPr>
          <p:cNvPr id="2" name="Content Placeholder 1"/>
          <p:cNvSpPr>
            <a:spLocks noGrp="1"/>
          </p:cNvSpPr>
          <p:nvPr>
            <p:ph idx="1"/>
          </p:nvPr>
        </p:nvSpPr>
        <p:spPr/>
        <p:txBody>
          <a:bodyPr>
            <a:normAutofit/>
          </a:bodyPr>
          <a:lstStyle/>
          <a:p>
            <a:r>
              <a:rPr lang="is-IS" dirty="0" smtClean="0"/>
              <a:t>Í  verstu tilfellunum eru einstaklingarnir lagðir inn á geðdeild til aðhlynningar.  Þeim er gefin næring í æð og fá þá geð- og sálfræðihjálp sem þau þurfa.</a:t>
            </a:r>
          </a:p>
          <a:p>
            <a:endParaRPr lang="is-IS" dirty="0" smtClean="0"/>
          </a:p>
          <a:p>
            <a:r>
              <a:rPr lang="is-IS" dirty="0" smtClean="0"/>
              <a:t>Til að læknast þarf bæði hugarfar og líkamlegt ástand að lagast, einstaklingurinn verður að vera tilbúinn til að takast á við sjúkdóminn og gera sitt besta.</a:t>
            </a:r>
            <a:endParaRPr lang="en-US" dirty="0"/>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13</a:t>
            </a:fld>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s-IS" dirty="0" smtClean="0"/>
              <a:t>Hvernig má losna við </a:t>
            </a:r>
            <a:r>
              <a:rPr lang="is-IS" dirty="0" err="1" smtClean="0"/>
              <a:t>átröskun</a:t>
            </a:r>
            <a:r>
              <a:rPr lang="is-IS" dirty="0" smtClean="0"/>
              <a:t>?</a:t>
            </a:r>
            <a:endParaRPr lang="en-US" dirty="0"/>
          </a:p>
        </p:txBody>
      </p:sp>
      <p:sp>
        <p:nvSpPr>
          <p:cNvPr id="2" name="Content Placeholder 1"/>
          <p:cNvSpPr>
            <a:spLocks noGrp="1"/>
          </p:cNvSpPr>
          <p:nvPr>
            <p:ph idx="1"/>
          </p:nvPr>
        </p:nvSpPr>
        <p:spPr/>
        <p:txBody>
          <a:bodyPr/>
          <a:lstStyle/>
          <a:p>
            <a:pPr>
              <a:buNone/>
            </a:pPr>
            <a:r>
              <a:rPr lang="is-IS" dirty="0" smtClean="0"/>
              <a:t>   Það er haft samband við bæði sálfræðing og næringarfræðing og sett er upp prógram fyrir einstaklinginn til að ná réttri þyngd, en einstaklingurinn að vera bæði hreinskilinn og tilbúinn til að takast á við erfiðar aðstæður.</a:t>
            </a:r>
            <a:endParaRPr lang="en-US" dirty="0"/>
          </a:p>
        </p:txBody>
      </p:sp>
      <p:pic>
        <p:nvPicPr>
          <p:cNvPr id="160770" name="Picture 2" descr="http://www.webdelabelleza.com/wp-content/uploads/2006/11/anorexia1.JPG"/>
          <p:cNvPicPr>
            <a:picLocks noChangeAspect="1" noChangeArrowheads="1"/>
          </p:cNvPicPr>
          <p:nvPr/>
        </p:nvPicPr>
        <p:blipFill>
          <a:blip r:embed="rId2"/>
          <a:srcRect/>
          <a:stretch>
            <a:fillRect/>
          </a:stretch>
        </p:blipFill>
        <p:spPr bwMode="auto">
          <a:xfrm>
            <a:off x="5214942" y="4429132"/>
            <a:ext cx="3143272" cy="2214554"/>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14</a:t>
            </a:fld>
            <a:endParaRPr lang="en-US"/>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ppt_x"/>
                                          </p:val>
                                        </p:tav>
                                        <p:tav tm="100000">
                                          <p:val>
                                            <p:strVal val="#ppt_x"/>
                                          </p:val>
                                        </p:tav>
                                      </p:tavLst>
                                    </p:anim>
                                    <p:anim calcmode="lin" valueType="num">
                                      <p:cBhvr additive="base">
                                        <p:cTn id="8" dur="500" fill="hold"/>
                                        <p:tgtEl>
                                          <p:spTgt spid="1607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smtClean="0"/>
              <a:t>Hvað er </a:t>
            </a:r>
            <a:r>
              <a:rPr lang="is-IS" dirty="0" err="1" smtClean="0"/>
              <a:t>átröskun</a:t>
            </a:r>
            <a:r>
              <a:rPr lang="is-IS" dirty="0" smtClean="0"/>
              <a:t> ?</a:t>
            </a:r>
            <a:endParaRPr lang="en-US" dirty="0"/>
          </a:p>
        </p:txBody>
      </p:sp>
      <p:sp>
        <p:nvSpPr>
          <p:cNvPr id="2" name="Content Placeholder 1"/>
          <p:cNvSpPr>
            <a:spLocks noGrp="1"/>
          </p:cNvSpPr>
          <p:nvPr>
            <p:ph idx="1"/>
          </p:nvPr>
        </p:nvSpPr>
        <p:spPr/>
        <p:txBody>
          <a:bodyPr>
            <a:normAutofit fontScale="92500" lnSpcReduction="20000"/>
          </a:bodyPr>
          <a:lstStyle/>
          <a:p>
            <a:endParaRPr lang="is-IS" dirty="0" smtClean="0"/>
          </a:p>
          <a:p>
            <a:r>
              <a:rPr lang="is-IS" dirty="0" err="1" smtClean="0"/>
              <a:t>Átröskun</a:t>
            </a:r>
            <a:r>
              <a:rPr lang="is-IS" dirty="0" smtClean="0"/>
              <a:t> er </a:t>
            </a:r>
            <a:r>
              <a:rPr lang="is-IS" dirty="0" smtClean="0"/>
              <a:t>sálrænn sjúkdómur sem felur í sér að einstaklingur hættir að borða (lystarstol) og/eða borðar þangað til hann ælir eða neyðir sig til að æla eftir hverja máltíð (lotugræðgi).</a:t>
            </a:r>
            <a:endParaRPr lang="is-IS" dirty="0" smtClean="0"/>
          </a:p>
          <a:p>
            <a:endParaRPr lang="is-IS" dirty="0" smtClean="0"/>
          </a:p>
          <a:p>
            <a:r>
              <a:rPr lang="is-IS" dirty="0" smtClean="0"/>
              <a:t>Átröskun er alvarlegur sjúkdómur sem venjulega gerjast í manneskju vegna lélegrar sjálfsmyndar eða brenglaðar ímyndar á fegurð.</a:t>
            </a:r>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2</a:t>
            </a:fld>
            <a:endParaRPr 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smtClean="0"/>
              <a:t>Lystarstol</a:t>
            </a:r>
            <a:endParaRPr lang="en-US" dirty="0"/>
          </a:p>
        </p:txBody>
      </p:sp>
      <p:sp>
        <p:nvSpPr>
          <p:cNvPr id="2" name="Content Placeholder 1"/>
          <p:cNvSpPr>
            <a:spLocks noGrp="1"/>
          </p:cNvSpPr>
          <p:nvPr>
            <p:ph idx="1"/>
          </p:nvPr>
        </p:nvSpPr>
        <p:spPr/>
        <p:txBody>
          <a:bodyPr>
            <a:normAutofit/>
          </a:bodyPr>
          <a:lstStyle/>
          <a:p>
            <a:r>
              <a:rPr lang="is-IS" sz="2800" dirty="0" smtClean="0"/>
              <a:t>Lystarstolssjúklingur hræðist mat. Hann neitar að borða og sjálfsmynd hans stjórnast af þyng.</a:t>
            </a:r>
          </a:p>
          <a:p>
            <a:endParaRPr lang="is-IS" sz="2800" dirty="0" smtClean="0"/>
          </a:p>
          <a:p>
            <a:r>
              <a:rPr lang="is-IS" sz="2800" dirty="0" smtClean="0"/>
              <a:t>Einkenni lystarstols eru augljós; bláar hendur og fætur, lítil fíngerð líkamshár, afsakanir, lygar, rugluð sjálfsímynd, </a:t>
            </a:r>
            <a:br>
              <a:rPr lang="is-IS" sz="2800" dirty="0" smtClean="0"/>
            </a:br>
            <a:r>
              <a:rPr lang="is-IS" sz="2800" dirty="0" smtClean="0"/>
              <a:t>minnkuð kynhvöt, </a:t>
            </a:r>
            <a:br>
              <a:rPr lang="is-IS" sz="2800" dirty="0" smtClean="0"/>
            </a:br>
            <a:r>
              <a:rPr lang="is-IS" sz="2800" dirty="0" smtClean="0"/>
              <a:t>breytingar á </a:t>
            </a:r>
            <a:br>
              <a:rPr lang="is-IS" sz="2800" dirty="0" smtClean="0"/>
            </a:br>
            <a:r>
              <a:rPr lang="is-IS" sz="2800" dirty="0" smtClean="0"/>
              <a:t>tíðarblæðingum og</a:t>
            </a:r>
            <a:br>
              <a:rPr lang="is-IS" sz="2800" dirty="0" smtClean="0"/>
            </a:br>
            <a:r>
              <a:rPr lang="is-IS" sz="2800" dirty="0" smtClean="0"/>
              <a:t>óeðlilegt þyngdartap.</a:t>
            </a:r>
          </a:p>
        </p:txBody>
      </p:sp>
      <p:pic>
        <p:nvPicPr>
          <p:cNvPr id="167938" name="Picture 2" descr="http://www.youthnoise.com/site/images/fitc/anorexia%20(2).jpg"/>
          <p:cNvPicPr>
            <a:picLocks noChangeAspect="1" noChangeArrowheads="1"/>
          </p:cNvPicPr>
          <p:nvPr/>
        </p:nvPicPr>
        <p:blipFill>
          <a:blip r:embed="rId2"/>
          <a:srcRect/>
          <a:stretch>
            <a:fillRect/>
          </a:stretch>
        </p:blipFill>
        <p:spPr bwMode="auto">
          <a:xfrm>
            <a:off x="4929190" y="3786190"/>
            <a:ext cx="4048125" cy="2686050"/>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3</a:t>
            </a:fld>
            <a:endParaRPr lang="en-US"/>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7938"/>
                                        </p:tgtEl>
                                        <p:attrNameLst>
                                          <p:attrName>style.visibility</p:attrName>
                                        </p:attrNameLst>
                                      </p:cBhvr>
                                      <p:to>
                                        <p:strVal val="visible"/>
                                      </p:to>
                                    </p:set>
                                    <p:anim calcmode="lin" valueType="num">
                                      <p:cBhvr additive="base">
                                        <p:cTn id="19" dur="500" fill="hold"/>
                                        <p:tgtEl>
                                          <p:spTgt spid="167938"/>
                                        </p:tgtEl>
                                        <p:attrNameLst>
                                          <p:attrName>ppt_x</p:attrName>
                                        </p:attrNameLst>
                                      </p:cBhvr>
                                      <p:tavLst>
                                        <p:tav tm="0">
                                          <p:val>
                                            <p:strVal val="#ppt_x"/>
                                          </p:val>
                                        </p:tav>
                                        <p:tav tm="100000">
                                          <p:val>
                                            <p:strVal val="#ppt_x"/>
                                          </p:val>
                                        </p:tav>
                                      </p:tavLst>
                                    </p:anim>
                                    <p:anim calcmode="lin" valueType="num">
                                      <p:cBhvr additive="base">
                                        <p:cTn id="20" dur="500" fill="hold"/>
                                        <p:tgtEl>
                                          <p:spTgt spid="167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smtClean="0"/>
              <a:t>Lotugræðgi eða </a:t>
            </a:r>
            <a:r>
              <a:rPr lang="is-IS" dirty="0" err="1" smtClean="0"/>
              <a:t>búlemía</a:t>
            </a:r>
            <a:endParaRPr lang="en-US" dirty="0"/>
          </a:p>
        </p:txBody>
      </p:sp>
      <p:sp>
        <p:nvSpPr>
          <p:cNvPr id="2" name="Content Placeholder 1"/>
          <p:cNvSpPr>
            <a:spLocks noGrp="1"/>
          </p:cNvSpPr>
          <p:nvPr>
            <p:ph idx="1"/>
          </p:nvPr>
        </p:nvSpPr>
        <p:spPr/>
        <p:txBody>
          <a:bodyPr>
            <a:normAutofit fontScale="85000" lnSpcReduction="10000"/>
          </a:bodyPr>
          <a:lstStyle/>
          <a:p>
            <a:r>
              <a:rPr lang="is-IS" dirty="0" smtClean="0"/>
              <a:t>Lotugræðgi er sjúkdómur sem fær einstaklinginn til að svissa á milli bæði átkasta og föstu. Eftir átköstin er matnum skilað með uppköstum, hægðarlyfjum eða megrunarlyfjum.</a:t>
            </a:r>
          </a:p>
          <a:p>
            <a:endParaRPr lang="is-IS" dirty="0" smtClean="0"/>
          </a:p>
          <a:p>
            <a:r>
              <a:rPr lang="is-IS" dirty="0" smtClean="0"/>
              <a:t> Það sem einkennir </a:t>
            </a:r>
            <a:r>
              <a:rPr lang="is-IS" dirty="0" err="1" smtClean="0"/>
              <a:t>búlemíu</a:t>
            </a:r>
            <a:r>
              <a:rPr lang="is-IS" dirty="0" smtClean="0"/>
              <a:t> er                             fullkomnunar árátta, öfgar </a:t>
            </a:r>
            <a:br>
              <a:rPr lang="is-IS" dirty="0" smtClean="0"/>
            </a:br>
            <a:r>
              <a:rPr lang="is-IS" dirty="0" smtClean="0"/>
              <a:t>í líkamsrækt, brúnn </a:t>
            </a:r>
            <a:br>
              <a:rPr lang="is-IS" dirty="0" smtClean="0"/>
            </a:br>
            <a:r>
              <a:rPr lang="is-IS" dirty="0" smtClean="0"/>
              <a:t>glerungur tanna, </a:t>
            </a:r>
            <a:br>
              <a:rPr lang="is-IS" dirty="0" smtClean="0"/>
            </a:br>
            <a:r>
              <a:rPr lang="is-IS" dirty="0" smtClean="0"/>
              <a:t>hjartsláttar truflanir og </a:t>
            </a:r>
            <a:br>
              <a:rPr lang="is-IS" dirty="0" smtClean="0"/>
            </a:br>
            <a:r>
              <a:rPr lang="is-IS" dirty="0" smtClean="0"/>
              <a:t>einbeitingarskortur.</a:t>
            </a:r>
            <a:br>
              <a:rPr lang="is-IS" dirty="0" smtClean="0"/>
            </a:br>
            <a:r>
              <a:rPr lang="is-IS" dirty="0" smtClean="0"/>
              <a:t>.</a:t>
            </a:r>
          </a:p>
          <a:p>
            <a:endParaRPr lang="is-IS" dirty="0" smtClean="0"/>
          </a:p>
          <a:p>
            <a:endParaRPr lang="en-US" dirty="0"/>
          </a:p>
        </p:txBody>
      </p:sp>
      <p:pic>
        <p:nvPicPr>
          <p:cNvPr id="166914" name="Picture 2" descr="http://www.euskaraz.net/Hezkuntza/Auzoka/Auzoka87/09/Auzoka87_0901_anorexia_eta_bulimia.jpg"/>
          <p:cNvPicPr>
            <a:picLocks noChangeAspect="1" noChangeArrowheads="1"/>
          </p:cNvPicPr>
          <p:nvPr/>
        </p:nvPicPr>
        <p:blipFill>
          <a:blip r:embed="rId3"/>
          <a:srcRect/>
          <a:stretch>
            <a:fillRect/>
          </a:stretch>
        </p:blipFill>
        <p:spPr bwMode="auto">
          <a:xfrm>
            <a:off x="5715008" y="4357694"/>
            <a:ext cx="3143240" cy="2143140"/>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4</a:t>
            </a:fld>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6914"/>
                                        </p:tgtEl>
                                        <p:attrNameLst>
                                          <p:attrName>style.visibility</p:attrName>
                                        </p:attrNameLst>
                                      </p:cBhvr>
                                      <p:to>
                                        <p:strVal val="visible"/>
                                      </p:to>
                                    </p:set>
                                    <p:anim calcmode="lin" valueType="num">
                                      <p:cBhvr additive="base">
                                        <p:cTn id="17" dur="500" fill="hold"/>
                                        <p:tgtEl>
                                          <p:spTgt spid="166914"/>
                                        </p:tgtEl>
                                        <p:attrNameLst>
                                          <p:attrName>ppt_x</p:attrName>
                                        </p:attrNameLst>
                                      </p:cBhvr>
                                      <p:tavLst>
                                        <p:tav tm="0">
                                          <p:val>
                                            <p:strVal val="#ppt_x"/>
                                          </p:val>
                                        </p:tav>
                                        <p:tav tm="100000">
                                          <p:val>
                                            <p:strVal val="#ppt_x"/>
                                          </p:val>
                                        </p:tav>
                                      </p:tavLst>
                                    </p:anim>
                                    <p:anim calcmode="lin" valueType="num">
                                      <p:cBhvr additive="base">
                                        <p:cTn id="18" dur="500" fill="hold"/>
                                        <p:tgtEl>
                                          <p:spTgt spid="166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s-IS" dirty="0" smtClean="0"/>
              <a:t>Hversvegna og hverjir eru áhrifavaldar?</a:t>
            </a:r>
            <a:endParaRPr lang="en-US" dirty="0"/>
          </a:p>
        </p:txBody>
      </p:sp>
      <p:sp>
        <p:nvSpPr>
          <p:cNvPr id="2" name="Content Placeholder 1"/>
          <p:cNvSpPr>
            <a:spLocks noGrp="1"/>
          </p:cNvSpPr>
          <p:nvPr>
            <p:ph idx="1"/>
          </p:nvPr>
        </p:nvSpPr>
        <p:spPr/>
        <p:txBody>
          <a:bodyPr>
            <a:normAutofit/>
          </a:bodyPr>
          <a:lstStyle/>
          <a:p>
            <a:r>
              <a:rPr lang="is-IS" sz="2800" dirty="0" smtClean="0"/>
              <a:t>Eins og áður var nefnt kemur </a:t>
            </a:r>
            <a:r>
              <a:rPr lang="is-IS" sz="2800" dirty="0" err="1" smtClean="0"/>
              <a:t>átröskun</a:t>
            </a:r>
            <a:r>
              <a:rPr lang="is-IS" sz="2800" dirty="0" smtClean="0"/>
              <a:t> venjulega upp hjá einstaklingum – oft íþróttarfólki - sem hafa lélega sjálfsmynd. Einnig er algengt að börn og unglingar fái </a:t>
            </a:r>
            <a:r>
              <a:rPr lang="is-IS" sz="2800" dirty="0" err="1" smtClean="0"/>
              <a:t>átröskun</a:t>
            </a:r>
            <a:r>
              <a:rPr lang="is-IS" sz="2800" dirty="0" smtClean="0"/>
              <a:t> og þá oftast á gelgjuskeiðinu.</a:t>
            </a:r>
          </a:p>
          <a:p>
            <a:endParaRPr lang="is-IS" sz="2800" dirty="0" smtClean="0"/>
          </a:p>
          <a:p>
            <a:r>
              <a:rPr lang="is-IS" sz="2800" dirty="0" smtClean="0"/>
              <a:t>Stúlkur eru frekar í áhættuhópi heldur en drengir, það eru aðeins 5 – 10% stráka sem greinast með </a:t>
            </a:r>
            <a:r>
              <a:rPr lang="is-IS" sz="2800" dirty="0" err="1" smtClean="0"/>
              <a:t>átröskun</a:t>
            </a:r>
            <a:r>
              <a:rPr lang="is-IS" sz="2800" dirty="0" smtClean="0"/>
              <a:t>.</a:t>
            </a:r>
            <a:endParaRPr lang="en-US" sz="2800" dirty="0"/>
          </a:p>
        </p:txBody>
      </p:sp>
      <p:sp>
        <p:nvSpPr>
          <p:cNvPr id="5" name="Footer Placeholder 4"/>
          <p:cNvSpPr>
            <a:spLocks noGrp="1"/>
          </p:cNvSpPr>
          <p:nvPr>
            <p:ph type="ftr" sz="quarter" idx="11"/>
          </p:nvPr>
        </p:nvSpPr>
        <p:spPr/>
        <p:txBody>
          <a:bodyPr/>
          <a:lstStyle/>
          <a:p>
            <a:r>
              <a:rPr lang="en-US" smtClean="0"/>
              <a:t>Hrafnhildur B &amp; Sandra M</a:t>
            </a:r>
            <a:endParaRPr lang="en-US"/>
          </a:p>
        </p:txBody>
      </p:sp>
      <p:sp>
        <p:nvSpPr>
          <p:cNvPr id="6" name="Slide Number Placeholder 5"/>
          <p:cNvSpPr>
            <a:spLocks noGrp="1"/>
          </p:cNvSpPr>
          <p:nvPr>
            <p:ph type="sldNum" sz="quarter" idx="12"/>
          </p:nvPr>
        </p:nvSpPr>
        <p:spPr/>
        <p:txBody>
          <a:bodyPr/>
          <a:lstStyle/>
          <a:p>
            <a:fld id="{AD3500A3-9775-499E-8514-92AD084F0D96}" type="slidenum">
              <a:rPr lang="en-US" smtClean="0"/>
              <a:pPr/>
              <a:t>5</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s-IS" dirty="0" smtClean="0"/>
              <a:t>Hversvegna er tískubransinn svo mikill áhrifavaldur?</a:t>
            </a:r>
            <a:endParaRPr lang="en-US" dirty="0"/>
          </a:p>
        </p:txBody>
      </p:sp>
      <p:sp>
        <p:nvSpPr>
          <p:cNvPr id="2" name="Content Placeholder 1"/>
          <p:cNvSpPr>
            <a:spLocks noGrp="1"/>
          </p:cNvSpPr>
          <p:nvPr>
            <p:ph idx="1"/>
          </p:nvPr>
        </p:nvSpPr>
        <p:spPr/>
        <p:txBody>
          <a:bodyPr>
            <a:normAutofit fontScale="85000" lnSpcReduction="20000"/>
          </a:bodyPr>
          <a:lstStyle/>
          <a:p>
            <a:r>
              <a:rPr lang="is-IS" dirty="0" smtClean="0"/>
              <a:t>Konur eru venjulega í meiri</a:t>
            </a:r>
            <a:br>
              <a:rPr lang="is-IS" dirty="0" smtClean="0"/>
            </a:br>
            <a:r>
              <a:rPr lang="is-IS" dirty="0" smtClean="0"/>
              <a:t>áhættu heldur en karlmenn og</a:t>
            </a:r>
            <a:br>
              <a:rPr lang="is-IS" dirty="0" smtClean="0"/>
            </a:br>
            <a:r>
              <a:rPr lang="is-IS" dirty="0" smtClean="0"/>
              <a:t>má vísa í tískubransann þegar</a:t>
            </a:r>
            <a:br>
              <a:rPr lang="is-IS" dirty="0" smtClean="0"/>
            </a:br>
            <a:r>
              <a:rPr lang="is-IS" dirty="0" smtClean="0"/>
              <a:t>spurt er “</a:t>
            </a:r>
            <a:r>
              <a:rPr lang="is-IS" dirty="0" err="1" smtClean="0"/>
              <a:t>afhverju</a:t>
            </a:r>
            <a:r>
              <a:rPr lang="is-IS" dirty="0" smtClean="0"/>
              <a:t>?”</a:t>
            </a:r>
          </a:p>
          <a:p>
            <a:endParaRPr lang="is-IS" dirty="0" smtClean="0"/>
          </a:p>
          <a:p>
            <a:r>
              <a:rPr lang="is-IS" dirty="0" smtClean="0"/>
              <a:t>Módel eru taldar merki fyrir</a:t>
            </a:r>
            <a:br>
              <a:rPr lang="is-IS" dirty="0" smtClean="0"/>
            </a:br>
            <a:r>
              <a:rPr lang="is-IS" dirty="0" smtClean="0"/>
              <a:t>fegurð. Á meðan fatanúmerin minnka, grennast módelin með og stúlkur útum allan heim horfa upp til þeirra, margar tilbúnar til að gera hvað sem er til að vera eins.  Oft eru myndir af módelum villandi, og má þar benda á að </a:t>
            </a:r>
            <a:r>
              <a:rPr lang="is-IS" dirty="0" err="1" smtClean="0"/>
              <a:t>photoshop</a:t>
            </a:r>
            <a:r>
              <a:rPr lang="is-IS" dirty="0" smtClean="0"/>
              <a:t> – módelin er alls ekki alltaf svona grönn.</a:t>
            </a:r>
          </a:p>
        </p:txBody>
      </p:sp>
      <p:pic>
        <p:nvPicPr>
          <p:cNvPr id="164868" name="Picture 4" descr="http://i108.photobucket.com/albums/n35/juanvilive/remoteImage-42.jpg"/>
          <p:cNvPicPr>
            <a:picLocks noChangeAspect="1" noChangeArrowheads="1"/>
          </p:cNvPicPr>
          <p:nvPr/>
        </p:nvPicPr>
        <p:blipFill>
          <a:blip r:embed="rId3"/>
          <a:srcRect/>
          <a:stretch>
            <a:fillRect/>
          </a:stretch>
        </p:blipFill>
        <p:spPr bwMode="auto">
          <a:xfrm>
            <a:off x="6643702" y="785794"/>
            <a:ext cx="2286016" cy="3071834"/>
          </a:xfrm>
          <a:prstGeom prst="rect">
            <a:avLst/>
          </a:prstGeom>
          <a:noFill/>
        </p:spPr>
      </p:pic>
      <p:sp>
        <p:nvSpPr>
          <p:cNvPr id="6" name="Footer Placeholder 5"/>
          <p:cNvSpPr>
            <a:spLocks noGrp="1"/>
          </p:cNvSpPr>
          <p:nvPr>
            <p:ph type="ftr" sz="quarter" idx="11"/>
          </p:nvPr>
        </p:nvSpPr>
        <p:spPr>
          <a:xfrm>
            <a:off x="5715000" y="6357958"/>
            <a:ext cx="2895600" cy="423842"/>
          </a:xfrm>
        </p:spPr>
        <p:txBody>
          <a:bodyPr/>
          <a:lstStyle/>
          <a:p>
            <a:r>
              <a:rPr lang="en-US" dirty="0" err="1" smtClean="0"/>
              <a:t>Hrafnhildur</a:t>
            </a:r>
            <a:r>
              <a:rPr lang="en-US" dirty="0" smtClean="0"/>
              <a:t> B &amp; Sandra M</a:t>
            </a:r>
            <a:endParaRPr lang="en-US" dirty="0"/>
          </a:p>
        </p:txBody>
      </p:sp>
      <p:sp>
        <p:nvSpPr>
          <p:cNvPr id="7" name="Slide Number Placeholder 6"/>
          <p:cNvSpPr>
            <a:spLocks noGrp="1"/>
          </p:cNvSpPr>
          <p:nvPr>
            <p:ph type="sldNum" sz="quarter" idx="12"/>
          </p:nvPr>
        </p:nvSpPr>
        <p:spPr/>
        <p:txBody>
          <a:bodyPr/>
          <a:lstStyle/>
          <a:p>
            <a:fld id="{AD3500A3-9775-499E-8514-92AD084F0D96}" type="slidenum">
              <a:rPr lang="en-US" smtClean="0"/>
              <a:pPr/>
              <a:t>6</a:t>
            </a:fld>
            <a:endParaRPr lang="en-US"/>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4868"/>
                                        </p:tgtEl>
                                        <p:attrNameLst>
                                          <p:attrName>style.visibility</p:attrName>
                                        </p:attrNameLst>
                                      </p:cBhvr>
                                      <p:to>
                                        <p:strVal val="visible"/>
                                      </p:to>
                                    </p:set>
                                    <p:anim calcmode="lin" valueType="num">
                                      <p:cBhvr additive="base">
                                        <p:cTn id="17" dur="500" fill="hold"/>
                                        <p:tgtEl>
                                          <p:spTgt spid="164868"/>
                                        </p:tgtEl>
                                        <p:attrNameLst>
                                          <p:attrName>ppt_x</p:attrName>
                                        </p:attrNameLst>
                                      </p:cBhvr>
                                      <p:tavLst>
                                        <p:tav tm="0">
                                          <p:val>
                                            <p:strVal val="#ppt_x"/>
                                          </p:val>
                                        </p:tav>
                                        <p:tav tm="100000">
                                          <p:val>
                                            <p:strVal val="#ppt_x"/>
                                          </p:val>
                                        </p:tav>
                                      </p:tavLst>
                                    </p:anim>
                                    <p:anim calcmode="lin" valueType="num">
                                      <p:cBhvr additive="base">
                                        <p:cTn id="18" dur="500" fill="hold"/>
                                        <p:tgtEl>
                                          <p:spTgt spid="164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smtClean="0"/>
              <a:t>Frh.</a:t>
            </a:r>
            <a:endParaRPr lang="en-US" dirty="0"/>
          </a:p>
        </p:txBody>
      </p:sp>
      <p:sp>
        <p:nvSpPr>
          <p:cNvPr id="2" name="Content Placeholder 1"/>
          <p:cNvSpPr>
            <a:spLocks noGrp="1"/>
          </p:cNvSpPr>
          <p:nvPr>
            <p:ph idx="1"/>
          </p:nvPr>
        </p:nvSpPr>
        <p:spPr/>
        <p:txBody>
          <a:bodyPr>
            <a:normAutofit fontScale="92500" lnSpcReduction="10000"/>
          </a:bodyPr>
          <a:lstStyle/>
          <a:p>
            <a:r>
              <a:rPr lang="is-IS" dirty="0" smtClean="0"/>
              <a:t>Stúlkur með lélega sjálfsmynd </a:t>
            </a:r>
            <a:br>
              <a:rPr lang="is-IS" dirty="0" smtClean="0"/>
            </a:br>
            <a:r>
              <a:rPr lang="is-IS" dirty="0" smtClean="0"/>
              <a:t>eru oft fórnarlömbin.  Þær </a:t>
            </a:r>
            <a:br>
              <a:rPr lang="is-IS" dirty="0" smtClean="0"/>
            </a:br>
            <a:r>
              <a:rPr lang="is-IS" dirty="0" smtClean="0"/>
              <a:t>þyrstir í viðurkenningu og </a:t>
            </a:r>
            <a:br>
              <a:rPr lang="is-IS" dirty="0" smtClean="0"/>
            </a:br>
            <a:r>
              <a:rPr lang="is-IS" dirty="0" smtClean="0"/>
              <a:t>að líkjast módelum og fræga </a:t>
            </a:r>
            <a:br>
              <a:rPr lang="is-IS" dirty="0" smtClean="0"/>
            </a:br>
            <a:r>
              <a:rPr lang="is-IS" dirty="0" smtClean="0"/>
              <a:t>fólkinu virðist oft vera góð leið.</a:t>
            </a:r>
          </a:p>
          <a:p>
            <a:endParaRPr lang="is-IS" dirty="0" smtClean="0"/>
          </a:p>
          <a:p>
            <a:r>
              <a:rPr lang="is-IS" dirty="0" smtClean="0"/>
              <a:t>Enginn matur = engar kaloríur = engin fita.</a:t>
            </a:r>
          </a:p>
          <a:p>
            <a:endParaRPr lang="is-IS" dirty="0" smtClean="0"/>
          </a:p>
          <a:p>
            <a:r>
              <a:rPr lang="en-US" dirty="0" smtClean="0"/>
              <a:t>http://www.youtube.com/watch?v=94c43AlwLKo</a:t>
            </a:r>
            <a:endParaRPr lang="en-US" dirty="0"/>
          </a:p>
        </p:txBody>
      </p:sp>
      <p:pic>
        <p:nvPicPr>
          <p:cNvPr id="4" name="Picture 2" descr="http://www.ephebiatrics.gr/apImages/experts/articles/anorexia-moss.jpg"/>
          <p:cNvPicPr>
            <a:picLocks noChangeAspect="1" noChangeArrowheads="1"/>
          </p:cNvPicPr>
          <p:nvPr/>
        </p:nvPicPr>
        <p:blipFill>
          <a:blip r:embed="rId3"/>
          <a:srcRect/>
          <a:stretch>
            <a:fillRect/>
          </a:stretch>
        </p:blipFill>
        <p:spPr bwMode="auto">
          <a:xfrm>
            <a:off x="6786578" y="928670"/>
            <a:ext cx="2101014" cy="3000396"/>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7</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smtClean="0"/>
              <a:t>Hverjir fá </a:t>
            </a:r>
            <a:r>
              <a:rPr lang="is-IS" dirty="0" err="1" smtClean="0"/>
              <a:t>átröskun</a:t>
            </a:r>
            <a:r>
              <a:rPr lang="is-IS" dirty="0" smtClean="0"/>
              <a:t>?</a:t>
            </a:r>
            <a:endParaRPr lang="en-US" dirty="0"/>
          </a:p>
        </p:txBody>
      </p:sp>
      <p:sp>
        <p:nvSpPr>
          <p:cNvPr id="2" name="Content Placeholder 1"/>
          <p:cNvSpPr>
            <a:spLocks noGrp="1"/>
          </p:cNvSpPr>
          <p:nvPr>
            <p:ph idx="1"/>
          </p:nvPr>
        </p:nvSpPr>
        <p:spPr/>
        <p:txBody>
          <a:bodyPr>
            <a:normAutofit fontScale="92500"/>
          </a:bodyPr>
          <a:lstStyle/>
          <a:p>
            <a:r>
              <a:rPr lang="is-IS" dirty="0" smtClean="0"/>
              <a:t>Átröskun hefur til lengri tíma </a:t>
            </a:r>
            <a:br>
              <a:rPr lang="is-IS" dirty="0" smtClean="0"/>
            </a:br>
            <a:r>
              <a:rPr lang="is-IS" dirty="0" smtClean="0"/>
              <a:t>verið talinn stelpusjúkdómur, </a:t>
            </a:r>
            <a:br>
              <a:rPr lang="is-IS" dirty="0" smtClean="0"/>
            </a:br>
            <a:r>
              <a:rPr lang="is-IS" dirty="0" smtClean="0"/>
              <a:t>en á seinni árum hafa komið í </a:t>
            </a:r>
            <a:br>
              <a:rPr lang="is-IS" dirty="0" smtClean="0"/>
            </a:br>
            <a:r>
              <a:rPr lang="is-IS" dirty="0" smtClean="0"/>
              <a:t>ljós fleiri og fleiri tilfelli þar </a:t>
            </a:r>
            <a:br>
              <a:rPr lang="is-IS" dirty="0" smtClean="0"/>
            </a:br>
            <a:r>
              <a:rPr lang="is-IS" dirty="0" smtClean="0"/>
              <a:t>sem strákar, sem oftar en ekki </a:t>
            </a:r>
            <a:br>
              <a:rPr lang="is-IS" dirty="0" smtClean="0"/>
            </a:br>
            <a:r>
              <a:rPr lang="is-IS" dirty="0" smtClean="0"/>
              <a:t>hafa átt við offitu og  eineltis vandamál að stríða, eiga við þennan sjúkdóm að etja.</a:t>
            </a:r>
            <a:br>
              <a:rPr lang="is-IS" dirty="0" smtClean="0"/>
            </a:br>
            <a:endParaRPr lang="is-IS" dirty="0" smtClean="0"/>
          </a:p>
          <a:p>
            <a:r>
              <a:rPr lang="is-IS" dirty="0" smtClean="0"/>
              <a:t>Allir geta fengið </a:t>
            </a:r>
            <a:r>
              <a:rPr lang="is-IS" dirty="0" err="1" smtClean="0"/>
              <a:t>átröskun</a:t>
            </a:r>
            <a:r>
              <a:rPr lang="is-IS" dirty="0" smtClean="0"/>
              <a:t>, sama hver það er. Oft er kveikiþráðurinn að </a:t>
            </a:r>
            <a:r>
              <a:rPr lang="is-IS" dirty="0" err="1" smtClean="0"/>
              <a:t>átröskun</a:t>
            </a:r>
            <a:r>
              <a:rPr lang="is-IS" dirty="0" smtClean="0"/>
              <a:t>, megrun.</a:t>
            </a:r>
          </a:p>
        </p:txBody>
      </p:sp>
      <p:pic>
        <p:nvPicPr>
          <p:cNvPr id="20484" name="Picture 4" descr="Anorexia"/>
          <p:cNvPicPr>
            <a:picLocks noChangeAspect="1" noChangeArrowheads="1"/>
          </p:cNvPicPr>
          <p:nvPr/>
        </p:nvPicPr>
        <p:blipFill>
          <a:blip r:embed="rId3"/>
          <a:srcRect/>
          <a:stretch>
            <a:fillRect/>
          </a:stretch>
        </p:blipFill>
        <p:spPr bwMode="auto">
          <a:xfrm>
            <a:off x="6715140" y="428604"/>
            <a:ext cx="2079839" cy="2857520"/>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8</a:t>
            </a:fld>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84"/>
                                        </p:tgtEl>
                                        <p:attrNameLst>
                                          <p:attrName>style.visibility</p:attrName>
                                        </p:attrNameLst>
                                      </p:cBhvr>
                                      <p:to>
                                        <p:strVal val="visible"/>
                                      </p:to>
                                    </p:set>
                                    <p:anim calcmode="lin" valueType="num">
                                      <p:cBhvr additive="base">
                                        <p:cTn id="17" dur="500" fill="hold"/>
                                        <p:tgtEl>
                                          <p:spTgt spid="20484"/>
                                        </p:tgtEl>
                                        <p:attrNameLst>
                                          <p:attrName>ppt_x</p:attrName>
                                        </p:attrNameLst>
                                      </p:cBhvr>
                                      <p:tavLst>
                                        <p:tav tm="0">
                                          <p:val>
                                            <p:strVal val="#ppt_x"/>
                                          </p:val>
                                        </p:tav>
                                        <p:tav tm="100000">
                                          <p:val>
                                            <p:strVal val="#ppt_x"/>
                                          </p:val>
                                        </p:tav>
                                      </p:tavLst>
                                    </p:anim>
                                    <p:anim calcmode="lin" valueType="num">
                                      <p:cBhvr additive="base">
                                        <p:cTn id="1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Hvað sjá </a:t>
            </a:r>
            <a:r>
              <a:rPr lang="is-IS" dirty="0" err="1" smtClean="0"/>
              <a:t>átröskunarsjúklingar</a:t>
            </a:r>
            <a:r>
              <a:rPr lang="is-I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is-IS" dirty="0" smtClean="0"/>
              <a:t>Sjúkdómurinn einkennist </a:t>
            </a:r>
            <a:br>
              <a:rPr lang="is-IS" dirty="0" smtClean="0"/>
            </a:br>
            <a:r>
              <a:rPr lang="is-IS" dirty="0" smtClean="0"/>
              <a:t>af öfgum og öfgafullum </a:t>
            </a:r>
            <a:br>
              <a:rPr lang="is-IS" dirty="0" smtClean="0"/>
            </a:br>
            <a:r>
              <a:rPr lang="is-IS" dirty="0" smtClean="0"/>
              <a:t>hugsunum og þörfin til að </a:t>
            </a:r>
            <a:br>
              <a:rPr lang="is-IS" dirty="0" smtClean="0"/>
            </a:br>
            <a:r>
              <a:rPr lang="is-IS" dirty="0" smtClean="0"/>
              <a:t>verða alltaf aðeins grennri </a:t>
            </a:r>
            <a:br>
              <a:rPr lang="is-IS" dirty="0" smtClean="0"/>
            </a:br>
            <a:r>
              <a:rPr lang="is-IS" dirty="0" smtClean="0"/>
              <a:t>verður til þess að </a:t>
            </a:r>
            <a:br>
              <a:rPr lang="is-IS" dirty="0" smtClean="0"/>
            </a:br>
            <a:r>
              <a:rPr lang="is-IS" dirty="0" smtClean="0"/>
              <a:t>sjúklingurinn sér sig alltaf </a:t>
            </a:r>
            <a:br>
              <a:rPr lang="is-IS" dirty="0" smtClean="0"/>
            </a:br>
            <a:r>
              <a:rPr lang="is-IS" dirty="0" smtClean="0"/>
              <a:t>feitann, með  ljótt holdfar </a:t>
            </a:r>
            <a:br>
              <a:rPr lang="is-IS" dirty="0" smtClean="0"/>
            </a:br>
            <a:r>
              <a:rPr lang="is-IS" dirty="0" smtClean="0"/>
              <a:t>og/eða ljótan vöxt.</a:t>
            </a:r>
          </a:p>
          <a:p>
            <a:endParaRPr lang="is-IS" dirty="0" smtClean="0"/>
          </a:p>
          <a:p>
            <a:r>
              <a:rPr lang="is-IS" dirty="0" smtClean="0"/>
              <a:t>Oft heyrast þessir einstaklingar tala um hvað hann vildi óska þess að hann liti út eins og hinir og þessir og væri jafn grannur.</a:t>
            </a:r>
          </a:p>
        </p:txBody>
      </p:sp>
      <p:pic>
        <p:nvPicPr>
          <p:cNvPr id="183298" name="Picture 2" descr="http://www.sedentario.org/wp-content/uploads/2007/03/o_abkontakt-anorexia.jpg"/>
          <p:cNvPicPr>
            <a:picLocks noChangeAspect="1" noChangeArrowheads="1"/>
          </p:cNvPicPr>
          <p:nvPr/>
        </p:nvPicPr>
        <p:blipFill>
          <a:blip r:embed="rId3"/>
          <a:srcRect/>
          <a:stretch>
            <a:fillRect/>
          </a:stretch>
        </p:blipFill>
        <p:spPr bwMode="auto">
          <a:xfrm>
            <a:off x="5857884" y="1428736"/>
            <a:ext cx="3079740" cy="3223461"/>
          </a:xfrm>
          <a:prstGeom prst="rect">
            <a:avLst/>
          </a:prstGeom>
          <a:noFill/>
        </p:spPr>
      </p:pic>
      <p:sp>
        <p:nvSpPr>
          <p:cNvPr id="6" name="Footer Placeholder 5"/>
          <p:cNvSpPr>
            <a:spLocks noGrp="1"/>
          </p:cNvSpPr>
          <p:nvPr>
            <p:ph type="ftr" sz="quarter" idx="11"/>
          </p:nvPr>
        </p:nvSpPr>
        <p:spPr/>
        <p:txBody>
          <a:bodyPr/>
          <a:lstStyle/>
          <a:p>
            <a:r>
              <a:rPr lang="en-US" smtClean="0"/>
              <a:t>Hrafnhildur B &amp; Sandra M</a:t>
            </a:r>
            <a:endParaRPr lang="en-US"/>
          </a:p>
        </p:txBody>
      </p:sp>
      <p:sp>
        <p:nvSpPr>
          <p:cNvPr id="7" name="Slide Number Placeholder 6"/>
          <p:cNvSpPr>
            <a:spLocks noGrp="1"/>
          </p:cNvSpPr>
          <p:nvPr>
            <p:ph type="sldNum" sz="quarter" idx="12"/>
          </p:nvPr>
        </p:nvSpPr>
        <p:spPr/>
        <p:txBody>
          <a:bodyPr/>
          <a:lstStyle/>
          <a:p>
            <a:fld id="{AD3500A3-9775-499E-8514-92AD084F0D96}" type="slidenum">
              <a:rPr lang="en-US" smtClean="0"/>
              <a:pPr/>
              <a:t>9</a:t>
            </a:fld>
            <a:endParaRPr 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3298"/>
                                        </p:tgtEl>
                                        <p:attrNameLst>
                                          <p:attrName>style.visibility</p:attrName>
                                        </p:attrNameLst>
                                      </p:cBhvr>
                                      <p:to>
                                        <p:strVal val="visible"/>
                                      </p:to>
                                    </p:set>
                                    <p:anim calcmode="lin" valueType="num">
                                      <p:cBhvr additive="base">
                                        <p:cTn id="17" dur="500" fill="hold"/>
                                        <p:tgtEl>
                                          <p:spTgt spid="183298"/>
                                        </p:tgtEl>
                                        <p:attrNameLst>
                                          <p:attrName>ppt_x</p:attrName>
                                        </p:attrNameLst>
                                      </p:cBhvr>
                                      <p:tavLst>
                                        <p:tav tm="0">
                                          <p:val>
                                            <p:strVal val="#ppt_x"/>
                                          </p:val>
                                        </p:tav>
                                        <p:tav tm="100000">
                                          <p:val>
                                            <p:strVal val="#ppt_x"/>
                                          </p:val>
                                        </p:tav>
                                      </p:tavLst>
                                    </p:anim>
                                    <p:anim calcmode="lin" valueType="num">
                                      <p:cBhvr additive="base">
                                        <p:cTn id="18" dur="500" fill="hold"/>
                                        <p:tgtEl>
                                          <p:spTgt spid="1832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178</TotalTime>
  <Words>539</Words>
  <Application>Microsoft Office PowerPoint</Application>
  <PresentationFormat>On-screen Show (4:3)</PresentationFormat>
  <Paragraphs>84</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Átröskun og tískubransinn!</vt:lpstr>
      <vt:lpstr>Hvað er átröskun ?</vt:lpstr>
      <vt:lpstr>Lystarstol</vt:lpstr>
      <vt:lpstr>Lotugræðgi eða búlemía</vt:lpstr>
      <vt:lpstr>Hversvegna og hverjir eru áhrifavaldar?</vt:lpstr>
      <vt:lpstr>Hversvegna er tískubransinn svo mikill áhrifavaldur?</vt:lpstr>
      <vt:lpstr>Frh.</vt:lpstr>
      <vt:lpstr>Hverjir fá átröskun?</vt:lpstr>
      <vt:lpstr>Hvað sjá átröskunarsjúklingar?</vt:lpstr>
      <vt:lpstr>Hvað annað getur spilað inní?</vt:lpstr>
      <vt:lpstr>Hvað annað getur spilað inní? Frh.</vt:lpstr>
      <vt:lpstr>Hvað annað getur spilað inní? Frh.</vt:lpstr>
      <vt:lpstr>Hvernig má losna við átröskun?</vt:lpstr>
      <vt:lpstr>Hvernig má losna við átröskun?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Átröskun og tíska</dc:title>
  <dc:creator>administrator</dc:creator>
  <cp:lastModifiedBy>administrator</cp:lastModifiedBy>
  <cp:revision>21</cp:revision>
  <dcterms:created xsi:type="dcterms:W3CDTF">2007-11-06T10:09:40Z</dcterms:created>
  <dcterms:modified xsi:type="dcterms:W3CDTF">2007-11-15T08:56:58Z</dcterms:modified>
</cp:coreProperties>
</file>